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embeddedFontLst>
    <p:embeddedFont>
      <p:font typeface="Roboto"/>
      <p:regular r:id="rId61"/>
      <p:bold r:id="rId62"/>
      <p:italic r:id="rId63"/>
      <p:boldItalic r:id="rId64"/>
    </p:embeddedFont>
    <p:embeddedFont>
      <p:font typeface="La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.fntdata"/><Relationship Id="rId61" Type="http://schemas.openxmlformats.org/officeDocument/2006/relationships/font" Target="fonts/Roboto-regular.fntdata"/><Relationship Id="rId20" Type="http://schemas.openxmlformats.org/officeDocument/2006/relationships/slide" Target="slides/slide15.xml"/><Relationship Id="rId64" Type="http://schemas.openxmlformats.org/officeDocument/2006/relationships/font" Target="fonts/Roboto-boldItalic.fntdata"/><Relationship Id="rId63" Type="http://schemas.openxmlformats.org/officeDocument/2006/relationships/font" Target="fonts/Roboto-italic.fntdata"/><Relationship Id="rId22" Type="http://schemas.openxmlformats.org/officeDocument/2006/relationships/slide" Target="slides/slide17.xml"/><Relationship Id="rId66" Type="http://schemas.openxmlformats.org/officeDocument/2006/relationships/font" Target="fonts/Lato-bold.fntdata"/><Relationship Id="rId21" Type="http://schemas.openxmlformats.org/officeDocument/2006/relationships/slide" Target="slides/slide16.xml"/><Relationship Id="rId65" Type="http://schemas.openxmlformats.org/officeDocument/2006/relationships/font" Target="fonts/Lato-regular.fntdata"/><Relationship Id="rId24" Type="http://schemas.openxmlformats.org/officeDocument/2006/relationships/slide" Target="slides/slide19.xml"/><Relationship Id="rId68" Type="http://schemas.openxmlformats.org/officeDocument/2006/relationships/font" Target="fonts/Lato-boldItalic.fntdata"/><Relationship Id="rId23" Type="http://schemas.openxmlformats.org/officeDocument/2006/relationships/slide" Target="slides/slide18.xml"/><Relationship Id="rId67" Type="http://schemas.openxmlformats.org/officeDocument/2006/relationships/font" Target="fonts/Lato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fab78cb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fab78cb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fab78cb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fab78cb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dc528f3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dc528f3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fab78cb4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fab78cb4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fab78cb48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fab78cb4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fab78cb4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2fab78cb4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fab78cb4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fab78cb4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fab78cb4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fab78cb4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fab78cb4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fab78cb4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fab78cb4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2fab78cb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dc528f3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dc528f3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fab78cb48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fab78cb48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fab78cb4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fab78cb4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fab78cb4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fab78cb4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fab78cb4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fab78cb4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fab78cb4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fab78cb4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fab78cb4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fab78cb4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fab78cb4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fab78cb4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fab78cb4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fab78cb4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fab78cb4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fab78cb4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fab78cb4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fab78cb4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dc528f3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dc528f3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fab78cb4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fab78cb4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fab78cb4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2fab78cb4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2fab78cb4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2fab78cb4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fab78cb48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fab78cb48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2fab78cb4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2fab78cb4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fab78cb4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fab78cb4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fab78cb4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fab78cb4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fab78cb48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fab78cb4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fab78cb48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fab78cb48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fab78cb48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fab78cb4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c528f37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c528f37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fab78cb48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2fab78cb48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2fab78cb48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2fab78cb48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fab78cb4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2fab78cb4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af856b220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af856b220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f856b220e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af856b220e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f856b220e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af856b220e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f856b220e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af856b220e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af856b220e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af856b220e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2fab78cb4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2fab78cb4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2fab78cb48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2fab78cb48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dc528f3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dc528f3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fab78cb48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fab78cb4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2fab78cb48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2fab78cb48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2fab78cb48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2fab78cb48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fab78cb48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2fab78cb48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fab78cb48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2fab78cb48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fab78cb48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2fab78cb4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dc528f37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dc528f37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dc528f37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dc528f37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dc528f37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dc528f37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dc528f37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dc528f37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lab.mpcdf.mpg.de/mpifr-bdg/edd_provisioning_effelsber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ff100mwiki.mpifr-bonn.mpg.de/doku.php?id=star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lab1.mpifr-bonn.mpg.de/jjawor/pyriseset3/-/tree/main/pyriseset3?ref_type=head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mailto:klackeos@portal.mpifr-bonn.mpg.de" TargetMode="External"/><Relationship Id="rId4" Type="http://schemas.openxmlformats.org/officeDocument/2006/relationships/hyperlink" Target="mailto:klackeos@portal.mpifr-bonn.mpg.de" TargetMode="External"/><Relationship Id="rId5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mailto:klackeos@portal.mpifr-bonn.mpg.de" TargetMode="External"/><Relationship Id="rId4" Type="http://schemas.openxmlformats.org/officeDocument/2006/relationships/hyperlink" Target="mailto:klackeos@portal.mpifr-bonn.mpg.de" TargetMode="External"/><Relationship Id="rId5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eddinfra0:3000/d/6S6VsvTVk/beegfs-quota?orgId=1&amp;from=now-24h&amp;to=now&amp;var-quotaName=%22edd_baseband%22" TargetMode="External"/><Relationship Id="rId4" Type="http://schemas.openxmlformats.org/officeDocument/2006/relationships/hyperlink" Target="https://eff100mwiki.mpifr-bonn.mpg.de/doku.php?id=schedules" TargetMode="External"/><Relationship Id="rId5" Type="http://schemas.openxmlformats.org/officeDocument/2006/relationships/hyperlink" Target="http://134.104.74.49:3000/" TargetMode="External"/><Relationship Id="rId6" Type="http://schemas.openxmlformats.org/officeDocument/2006/relationships/hyperlink" Target="http://localhost:3000/?orgId=1&amp;refresh=5s" TargetMode="External"/><Relationship Id="rId7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www.atnf.csiro.au/research/pulsar/psrcat/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eff100mwiki.mpifr-bonn.mpg.de/doku.php?id=information_for_astronomers:rx_list" TargetMode="External"/><Relationship Id="rId4" Type="http://schemas.openxmlformats.org/officeDocument/2006/relationships/hyperlink" Target="https://eff100mwiki.mpifr-bonn.mpg.de/doku.php?id=information_for_astronomers:user_guide:antenna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eff100mwiki.mpifr-bonn.mpg.de/doku.php?id=start" TargetMode="External"/><Relationship Id="rId4" Type="http://schemas.openxmlformats.org/officeDocument/2006/relationships/hyperlink" Target="https://mattermost.mpifr-bonn.mpg.de/eff100mobs/channels/town-square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gitlab.mpcdf.mpg.de/mpifr-bdg/edd_provisioning_effelsberg" TargetMode="External"/><Relationship Id="rId4" Type="http://schemas.openxmlformats.org/officeDocument/2006/relationships/hyperlink" Target="https://www.realvnc.com/en/connect/download/viewer/" TargetMode="External"/><Relationship Id="rId5" Type="http://schemas.openxmlformats.org/officeDocument/2006/relationships/hyperlink" Target="https://mattermost.mpifr-bonn.mpg.de/eff100mobs/channels/current-observations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psrchive.sourceforge.net/" TargetMode="External"/><Relationship Id="rId4" Type="http://schemas.openxmlformats.org/officeDocument/2006/relationships/hyperlink" Target="https://gitlab1.mpifr-bonn.mpg.de/jjawor/coastguard3" TargetMode="External"/><Relationship Id="rId5" Type="http://schemas.openxmlformats.org/officeDocument/2006/relationships/hyperlink" Target="https://github.com/ypmen/PulsarX" TargetMode="External"/><Relationship Id="rId6" Type="http://schemas.openxmlformats.org/officeDocument/2006/relationships/hyperlink" Target="https://github.com/ypmen/Transient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Effelsberg Tutorial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Fundi Tutorials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600" y="410000"/>
            <a:ext cx="7305474" cy="448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1126375" y="2094250"/>
            <a:ext cx="7127100" cy="289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524"/>
            <a:ext cx="9144000" cy="504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EDD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Effelsberg Direct Digitization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An IF system and backend in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Handles all receivers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Digitizes data directly after amplification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Handles multiple observation modes simultaneously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5083725" y="22902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Dish - Focuses EM waves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Receiver - Converts free EM into AC 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Amplifier - Amplifies the current (LNA)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Mix signal down to baseband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Filter unwanted 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Turn analogue signal into digital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Process digital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Store digital signal</a:t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5083725" y="268075"/>
            <a:ext cx="4137600" cy="16179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5050275" y="1255375"/>
            <a:ext cx="4220400" cy="12372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050275" y="2492575"/>
            <a:ext cx="4220400" cy="1034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25" y="229025"/>
            <a:ext cx="3642775" cy="351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4"/>
          <p:cNvCxnSpPr>
            <a:endCxn id="173" idx="1"/>
          </p:cNvCxnSpPr>
          <p:nvPr/>
        </p:nvCxnSpPr>
        <p:spPr>
          <a:xfrm>
            <a:off x="3373575" y="1489075"/>
            <a:ext cx="1676700" cy="3849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4"/>
          <p:cNvCxnSpPr>
            <a:endCxn id="174" idx="1"/>
          </p:cNvCxnSpPr>
          <p:nvPr/>
        </p:nvCxnSpPr>
        <p:spPr>
          <a:xfrm>
            <a:off x="3373575" y="1498675"/>
            <a:ext cx="1676700" cy="151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EDD - What does it mean for you?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311700" y="1229875"/>
            <a:ext cx="4438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One system for every case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It’s where you </a:t>
            </a:r>
            <a:r>
              <a:rPr lang="da"/>
              <a:t>control the way that the raw data is handled: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Time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Channel size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Polarization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Calibration (turn pol-cal diode on and off)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Zap-channels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Etc.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675" y="410000"/>
            <a:ext cx="3300624" cy="3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6" y="3766775"/>
            <a:ext cx="8794198" cy="6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EDD how do I know what to use?</a:t>
            </a:r>
            <a:endParaRPr/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Not easy to know. Ask </a:t>
            </a:r>
            <a:r>
              <a:rPr lang="da"/>
              <a:t>someone</a:t>
            </a:r>
            <a:r>
              <a:rPr lang="da"/>
              <a:t> who has made the kind of observations.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Alternatively check this repository: </a:t>
            </a:r>
            <a:r>
              <a:rPr lang="da" u="sng">
                <a:solidFill>
                  <a:schemeClr val="hlink"/>
                </a:solidFill>
                <a:hlinkClick r:id="rId3"/>
              </a:rPr>
              <a:t>https://gitlab.mpcdf.mpg.de/mpifr-bdg/edd_provisioning_effelsberg</a:t>
            </a:r>
            <a:br>
              <a:rPr lang="da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Each data reduction pipeline has a provision that dictates how the data gets processed. </a:t>
            </a:r>
            <a:r>
              <a:rPr lang="da"/>
              <a:t>Different pipelines give you completely different data products: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P170_PULSAR_SEARCH = filterbanks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P170_PULSAR_TIMING = folded PSRFITS archives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OBSNIP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311700" y="1229875"/>
            <a:ext cx="3461700" cy="33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User interface (frontend)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Select t</a:t>
            </a:r>
            <a:r>
              <a:rPr lang="da"/>
              <a:t>argets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Select </a:t>
            </a:r>
            <a:r>
              <a:rPr lang="da"/>
              <a:t>receivers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Select backend (kind of)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Check pointing and focusing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Start/Stop observations</a:t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218625" y="44490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800">
                <a:solidFill>
                  <a:srgbClr val="FF0000"/>
                </a:solidFill>
              </a:rPr>
              <a:t>https://eff100mwiki.mpifr-bonn.mpg.de/doku.php?id=information_for_astronomers:user_guide:obsinp</a:t>
            </a:r>
            <a:endParaRPr sz="800">
              <a:solidFill>
                <a:srgbClr val="FF0000"/>
              </a:solidFill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399" y="111125"/>
            <a:ext cx="4968899" cy="44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Final note</a:t>
            </a:r>
            <a:endParaRPr/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Check out the Effelsberg wiki. It has most of the technical information that you would need</a:t>
            </a:r>
            <a:br>
              <a:rPr lang="da"/>
            </a:br>
            <a:r>
              <a:rPr lang="da" u="sng">
                <a:solidFill>
                  <a:schemeClr val="hlink"/>
                </a:solidFill>
                <a:hlinkClick r:id="rId3"/>
              </a:rPr>
              <a:t>https://eff100mwiki.mpifr-bonn.mpg.de/doku.php?id=start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Need professional help? - Ramesh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Problems with EDD? - Jason Wu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Issues with pyriseset3/coastguard3? - 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Other observers: Marlon, Pranav, Fazal, Kristen, 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2. Before the observation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2202900" y="525025"/>
            <a:ext cx="4738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During this part, we will be creating a schedule that can be used to tell Effelsberg what to observe.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You can find the schedule (and some other stuff) here: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‘/homes/jjawor/FUNDI_tutorials’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Pulsar timing observations	</a:t>
            </a:r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311700" y="1229875"/>
            <a:ext cx="4738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Select pulsar that we want to time: B2021+51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Is it visible?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Can Effelsberg detect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De we need polarization information?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Do we need flux calibration?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Do we have the ephemeris (folding only)</a:t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5645700" y="220225"/>
            <a:ext cx="3252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Observation details: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Date: 2025-02-10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UTC start: 13.30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UTC end: 16.30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Source: </a:t>
            </a:r>
            <a:r>
              <a:rPr lang="da"/>
              <a:t>B2021+51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RAJ 20:22:49.8730"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DEC +51:54:50.233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Overview 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The 100-m telescope (technical specifications)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Before the observation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Selecting targets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Checking visibility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Creating a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Observing with effelsberg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Setting up the observation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Checking observation status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Data reduction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a"/>
              <a:t>???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640800" y="458350"/>
            <a:ext cx="5875800" cy="40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We have decided to use the UBB (P170) </a:t>
            </a:r>
            <a:r>
              <a:rPr lang="da">
                <a:solidFill>
                  <a:srgbClr val="FFFFFF"/>
                </a:solidFill>
              </a:rPr>
              <a:t>receiver</a:t>
            </a:r>
            <a:r>
              <a:rPr lang="da">
                <a:solidFill>
                  <a:srgbClr val="FFFFFF"/>
                </a:solidFill>
              </a:rPr>
              <a:t> and the P170_PULSAR TIMING pipe from EDD (This pipeline will fold out data, producing PSRFITS archives)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“””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FE:P170mm ; EDD_PULSAR_TIMING ; Init 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rgbClr val="FFFFFF"/>
                </a:solidFill>
              </a:rPr>
              <a:t>“””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51113"/>
            <a:ext cx="5195350" cy="38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925" y="885825"/>
            <a:ext cx="3332150" cy="25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type="title"/>
          </p:nvPr>
        </p:nvSpPr>
        <p:spPr>
          <a:xfrm>
            <a:off x="311700" y="3433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Is it visible?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50450"/>
            <a:ext cx="4734687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33475"/>
            <a:ext cx="3174115" cy="6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81327"/>
            <a:ext cx="7941624" cy="25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3825" y="314325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/>
        </p:nvSpPr>
        <p:spPr>
          <a:xfrm>
            <a:off x="0" y="0"/>
            <a:ext cx="584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>
                <a:solidFill>
                  <a:srgbClr val="FF0000"/>
                </a:solidFill>
              </a:rPr>
              <a:t>https://auass.com/wp-content/uploads/2021/01/Astronomical-Algorithms.pdf</a:t>
            </a:r>
            <a:endParaRPr sz="1000">
              <a:solidFill>
                <a:srgbClr val="FF0000"/>
              </a:solidFill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8725" y="791463"/>
            <a:ext cx="209575" cy="24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Is it </a:t>
            </a:r>
            <a:r>
              <a:rPr lang="da"/>
              <a:t>visible</a:t>
            </a:r>
            <a:r>
              <a:rPr lang="da"/>
              <a:t>? - Computerized help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311700" y="1239400"/>
            <a:ext cx="83292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Computers exist, so you can have some help from those if you don’t feel like doing math: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Astropy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Pyriseset(3)  </a:t>
            </a:r>
            <a:r>
              <a:rPr lang="da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https://gitlab1.mpifr-bonn.mpg.de/jjawor/pyriseset3/-/tree/main/pyriseset3?ref_type=heads</a:t>
            </a:r>
            <a:endParaRPr sz="1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Schedules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Can create EDD-ready schedules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Visibility tracks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Current </a:t>
            </a:r>
            <a:r>
              <a:rPr lang="da"/>
              <a:t>position of sources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91" y="-1"/>
            <a:ext cx="6432210" cy="481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2020900" y="3098800"/>
            <a:ext cx="1076400" cy="1028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3173425" y="3289300"/>
            <a:ext cx="14478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Under horizon!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31" y="0"/>
            <a:ext cx="71529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idx="1" type="body"/>
          </p:nvPr>
        </p:nvSpPr>
        <p:spPr>
          <a:xfrm>
            <a:off x="311700" y="1229875"/>
            <a:ext cx="8520600" cy="18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Create a .txt schedule file with this </a:t>
            </a:r>
            <a:r>
              <a:rPr lang="da"/>
              <a:t>formatting</a:t>
            </a:r>
            <a:r>
              <a:rPr lang="da"/>
              <a:t>:</a:t>
            </a:r>
            <a:br>
              <a:rPr lang="da"/>
            </a:br>
            <a:r>
              <a:rPr lang="da"/>
              <a:t># Name RA DEC – Observation length</a:t>
            </a:r>
            <a:br>
              <a:rPr lang="da"/>
            </a:br>
            <a:r>
              <a:rPr lang="da"/>
              <a:t>B2021+51 20:22:49 51:54:50 -- 60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Name it anything (schedule.txt)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Run the following command</a:t>
            </a:r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08400"/>
            <a:ext cx="8839198" cy="26080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Is it visible? - The schedule</a:t>
            </a:r>
            <a:endParaRPr/>
          </a:p>
        </p:txBody>
      </p:sp>
      <p:pic>
        <p:nvPicPr>
          <p:cNvPr id="279" name="Google Shape;2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600" y="298450"/>
            <a:ext cx="6301399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125425" y="1136650"/>
            <a:ext cx="9018600" cy="3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The .txt schedule is not compatible with OBSNIP and EDD. We need to write a .sch file like this (schedule.sch):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“””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{"dig_pack_controller_2G":{"noise_diode_pattern":{"percentage":"0.0","period":"1.0"}}}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chemeClr val="lt1"/>
                </a:solidFill>
              </a:rPr>
              <a:t>B2021+51 ; CoordinateSystem Equatorial ; Equinox J2000 ; ObjectLongitude 20h 22m 50.00s ; ObjectLatitude +51d 54' 50.00" ; LatOff 0.0 ; LonOff 0.0 ; PMODE Search ; SCANTime 180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“””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Pyriseset3 can automatically convert between the .txt and .sch schedules</a:t>
            </a:r>
            <a:br>
              <a:rPr lang="da"/>
            </a:br>
            <a:endParaRPr/>
          </a:p>
        </p:txBody>
      </p:sp>
      <p:sp>
        <p:nvSpPr>
          <p:cNvPr id="285" name="Google Shape;285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Is it visible? - The schedule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182575" y="2155825"/>
            <a:ext cx="7972500" cy="561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182575" y="2851150"/>
            <a:ext cx="8829600" cy="561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Is it visible? - The schedule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11700" y="896500"/>
            <a:ext cx="8520600" cy="3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FE:P170mm ; EDD_PULSAR_TIMING ; Init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rgbClr val="00FF00"/>
                </a:solidFill>
              </a:rPr>
              <a:t>SENDTO EDD JSON MEASUREMENTPREPARE {"dig_pack_controller_2G":{"noise_diode_pattern":{"percentage":"0.0","period":"1.0"}}}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rgbClr val="00FF00"/>
                </a:solidFill>
              </a:rPr>
              <a:t>B2021+51 ; CoordinateSystem Equatorial ; Equinox J2000 ; ObjectLongitude 20h 22m 50.00s ; ObjectLatitude +51d 54' 50.00" ; LatOff 0.0 ; LonOff 0.0 ; PMODE Search ; SCANTime 180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“””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The 100-m telescope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Is it visible? - do I need a schedule? </a:t>
            </a:r>
            <a:endParaRPr/>
          </a:p>
        </p:txBody>
      </p:sp>
      <p:sp>
        <p:nvSpPr>
          <p:cNvPr id="299" name="Google Shape;299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No. It is possible to manually select targets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Can Effelsberg detect it?</a:t>
            </a:r>
            <a:endParaRPr/>
          </a:p>
        </p:txBody>
      </p:sp>
      <p:sp>
        <p:nvSpPr>
          <p:cNvPr id="305" name="Google Shape;305;p43"/>
          <p:cNvSpPr txBox="1"/>
          <p:nvPr>
            <p:ph idx="1" type="body"/>
          </p:nvPr>
        </p:nvSpPr>
        <p:spPr>
          <a:xfrm>
            <a:off x="311700" y="9689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You can check the system equivalent flux density (SEFD) on the effelsberg wiki</a:t>
            </a:r>
            <a:br>
              <a:rPr lang="da"/>
            </a:br>
            <a:r>
              <a:rPr lang="da"/>
              <a:t>SEFD: The flux density of a radio source that doubles the system temperature</a:t>
            </a:r>
            <a:endParaRPr/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1763075"/>
            <a:ext cx="7573975" cy="29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Can Effelsberg detect it? - B2021+51</a:t>
            </a:r>
            <a:endParaRPr/>
          </a:p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311700" y="2670175"/>
            <a:ext cx="8576700" cy="18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α: SNR, β: Digitization and processing losses (assume 1), n</a:t>
            </a:r>
            <a:r>
              <a:rPr baseline="-25000" lang="da"/>
              <a:t>p</a:t>
            </a:r>
            <a:r>
              <a:rPr lang="da"/>
              <a:t>: no. of polarization </a:t>
            </a:r>
            <a:r>
              <a:rPr lang="da"/>
              <a:t>channels</a:t>
            </a:r>
            <a:r>
              <a:rPr lang="da"/>
              <a:t>, t</a:t>
            </a:r>
            <a:r>
              <a:rPr baseline="-25000" lang="da"/>
              <a:t>i</a:t>
            </a:r>
            <a:r>
              <a:rPr lang="da"/>
              <a:t>: integration time, P: pulse period, W: Pulse profile width, G: Gain, △f: frequency bandwidth, T</a:t>
            </a:r>
            <a:r>
              <a:rPr baseline="-25000" lang="da"/>
              <a:t>sys</a:t>
            </a:r>
            <a:r>
              <a:rPr lang="da"/>
              <a:t>: system temperature</a:t>
            </a:r>
            <a:endParaRPr/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1200"/>
            <a:ext cx="56388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48100"/>
            <a:ext cx="476250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2796388" y="2927350"/>
            <a:ext cx="2604600" cy="16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</a:t>
            </a:r>
            <a:r>
              <a:rPr baseline="-25000" lang="da"/>
              <a:t>i</a:t>
            </a:r>
            <a:r>
              <a:rPr lang="da"/>
              <a:t> = 300s, </a:t>
            </a:r>
            <a:r>
              <a:rPr lang="da"/>
              <a:t>△f</a:t>
            </a:r>
            <a:r>
              <a:rPr lang="da"/>
              <a:t>=650MHz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SNR = 8.5</a:t>
            </a:r>
            <a:endParaRPr/>
          </a:p>
        </p:txBody>
      </p:sp>
      <p:sp>
        <p:nvSpPr>
          <p:cNvPr id="320" name="Google Shape;320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Can Effelsberg detect it? - B2021+51</a:t>
            </a:r>
            <a:endParaRPr/>
          </a:p>
        </p:txBody>
      </p:sp>
      <p:pic>
        <p:nvPicPr>
          <p:cNvPr id="321" name="Google Shape;321;p45"/>
          <p:cNvPicPr preferRelativeResize="0"/>
          <p:nvPr/>
        </p:nvPicPr>
        <p:blipFill rotWithShape="1">
          <a:blip r:embed="rId3">
            <a:alphaModFix/>
          </a:blip>
          <a:srcRect b="65376" l="0" r="0" t="0"/>
          <a:stretch/>
        </p:blipFill>
        <p:spPr>
          <a:xfrm>
            <a:off x="311700" y="1086800"/>
            <a:ext cx="7573975" cy="10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" y="2186713"/>
            <a:ext cx="9144000" cy="6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we need </a:t>
            </a:r>
            <a:r>
              <a:rPr lang="da"/>
              <a:t>polarization</a:t>
            </a:r>
            <a:r>
              <a:rPr lang="da"/>
              <a:t> calibration?</a:t>
            </a:r>
            <a:endParaRPr/>
          </a:p>
        </p:txBody>
      </p:sp>
      <p:sp>
        <p:nvSpPr>
          <p:cNvPr id="328" name="Google Shape;328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Two options: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Polarization calibration diode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Source with known polarization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Remember to check if the polarization channel basis on the wiki!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a"/>
              <a:t>If you want polarization calibration you have to add it to the schedule!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Do we need polarization calibration? - The Schedule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47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FE:P170mm ; EDD_PULSAR_TIMING ; Init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B2021+51_R ; CoordinateSystem Equatorial ; Equinox J2000 ; ObjectLongitude 20h 22m 50.00s ; ObjectLatitude +51d 54' 50.00" ; LatOff 0.5 ; LonOff 0.0 ; PMODE CalFE ; SCANTime 120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{"dig_pack_controller_2G":{"noise_diode_pattern":{"percentage":"0.0","period":"1.0"}}}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chemeClr val="lt1"/>
                </a:solidFill>
              </a:rPr>
              <a:t>B2021+51 ; CoordinateSystem Equatorial ; Equinox J2000 ; ObjectLongitude 20h 22m 50.00s ; ObjectLatitude +51d 54' 50.00" ; LatOff 0.0 ; LonOff 0.0 ; PMODE Search ; SCANTime 180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we need flux calibration?</a:t>
            </a:r>
            <a:endParaRPr/>
          </a:p>
        </p:txBody>
      </p:sp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If yes. You need to include a source with a known (and stable…) flux. AGNs are the usual choices.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Keep in mind that proper calibration is non-trivial: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Atmospheric opacity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Antenna gain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Antenna effective area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Elevation gain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…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we need flux calibration? - In practice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Do PFP (pointing-focus-pointing) from time to time and at the start of observation!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Observe a regular calibration source (point-like, high flux density, stable), ideally over a large range of elevations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Measure or estimate atmospheric opacity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488" y="2938463"/>
            <a:ext cx="42005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/>
        </p:nvSpPr>
        <p:spPr>
          <a:xfrm>
            <a:off x="66675" y="4457700"/>
            <a:ext cx="819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>
                <a:solidFill>
                  <a:srgbClr val="FF0000"/>
                </a:solidFill>
              </a:rPr>
              <a:t>https://www.mpifr-bonn.mpg.de/948117/Bach_Calibration_ESSEA2010.pdf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we need flux calibration?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Check: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https://www.mpifr-bonn.mpg.de/948117/Bach_Calibration_ESSEA2010.pdf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J.W.M Baars, et al., 1977, A&amp;A 61, 99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J.D. Kraus: “Radio Astronomy”, 1986, Cygnus-Quasar-Books, Powel OH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K. Roholfs &amp; T.L. Wilson: “Tools of Radio Astronomy”, 1996, Springer-Verlag, Berlin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J.W.M Baars: “The paraboloidal reflector antenna in radio astronomy and communication: theory and practice”, 2007, Springer, New York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Do we need polarization calibration? - The Schedule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Let’s add a known flux density source, the AGN 3C286.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3C286_N_R ; CoordinateSystem Equatorial ; Equinox J2000 ; ObjectLongitude 13h 31m 08.00s ; ObjectLatitude +30d 30' 33.00" ; LatOff 1.0 ; LonOff 0.0 ; PMODE CalFE ; SCANTime 12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3C286_O_R ; CoordinateSystem Equatorial ; Equinox J2000 ; ObjectLongitude 13h 31m 08.00s ; ObjectLatitude +30d 30' 33.00" ; LatOff 0.0 ; LonOff 0.0 ; PMODE CalFE ; SCANTime 120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3C286_S_R ; CoordinateSystem Equatorial ; Equinox J2000 ; ObjectLongitude 13h 31m 08.00s ; ObjectLatitude +30d 30' 33.00" ; LatOff -1.0 ; LonOff 0.0 ; PMODE CalFE ; SCANTime 120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Out situation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142425"/>
            <a:ext cx="3984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Alex has granted you 2 hours on the telescope. You can observe anything you like with any </a:t>
            </a:r>
            <a:r>
              <a:rPr lang="da"/>
              <a:t>receiver</a:t>
            </a:r>
            <a:r>
              <a:rPr lang="da"/>
              <a:t> you want to.</a:t>
            </a:r>
            <a:br>
              <a:rPr lang="d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I’ll </a:t>
            </a:r>
            <a:r>
              <a:rPr lang="da"/>
              <a:t>help you to: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Decide what to observe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Prepare for observation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a"/>
              <a:t>Run your observation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350" y="896425"/>
            <a:ext cx="20288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4974175" y="749725"/>
            <a:ext cx="1874700" cy="1366500"/>
          </a:xfrm>
          <a:prstGeom prst="wedgeRoundRectCallout">
            <a:avLst>
              <a:gd fmla="val 104229" name="adj1"/>
              <a:gd fmla="val 5559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 strike="sngStrike">
                <a:latin typeface="Roboto"/>
                <a:ea typeface="Roboto"/>
                <a:cs typeface="Roboto"/>
                <a:sym typeface="Roboto"/>
              </a:rPr>
              <a:t>Thou art blessed with free observation time</a:t>
            </a:r>
            <a:endParaRPr strike="sngStrike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979313" y="3541725"/>
            <a:ext cx="202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700">
                <a:solidFill>
                  <a:srgbClr val="FF0000"/>
                </a:solidFill>
              </a:rPr>
              <a:t>https://www.mpifr-bonn.mpg.de/person/27688</a:t>
            </a:r>
            <a:endParaRPr sz="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Do we need polarization calibration? - The Schedule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FE:P170mm ; EDD_PULSAR_TIMING ; Init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3C286_N_R ; CoordinateSystem Equatorial ; Equinox J2000 ; ObjectLongitude 13h 31m 08.00s ; ObjectLatitude +30d 30' 33.00" ; LatOff 1.0 ; LonOff 0.0 ; PMODE CalFE ; SCANTime 120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3C286_O_R ; CoordinateSystem Equatorial ; Equinox J2000 ; ObjectLongitude 13h 31m 08.00s ; ObjectLatitude +30d 30' 33.00" ; LatOff 0.0 ; LonOff 0.0 ; PMODE CalFE ; SCANTime 120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00FF00"/>
                </a:solidFill>
              </a:rPr>
              <a:t>3C286_S_R ; CoordinateSystem Equatorial ; Equinox J2000 ; ObjectLongitude 13h 31m 08.00s ; ObjectLatitude +30d 30' 33.00" ; LatOff -1.0 ; LonOff 0.0 ; PMODE CalFE ; SCANTime 120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EFEFEF"/>
                </a:solidFill>
              </a:rPr>
              <a:t>SENDTO EDD JSON MEASUREMENTPREPARE {"dig_pack_controller_2G":{"noise_diode_pattern":{"percentage":"0.5","period":"1.0"}}}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rgbClr val="EFEFEF"/>
                </a:solidFill>
              </a:rPr>
              <a:t>B2021+51_R ; CoordinateSystem Equatorial ; Equinox J2000 ; ObjectLongitude 20h 22m 50.00s ; ObjectLatitude +51d 54' 50.00" ; LatOff 0.5 ; LonOff 0.0 ; PMODE CalFE ; SCANTime 120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</a:rPr>
              <a:t>SENDTO EDD JSON MEASUREMENTPREPARE {"dig_pack_controller_2G":{"noise_diode_pattern":{"percentage":"0.0","period":"1.0"}}}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chemeClr val="lt1"/>
                </a:solidFill>
              </a:rPr>
              <a:t>B2021+51 ; CoordinateSystem Equatorial ; Equinox J2000 ; ObjectLongitude 20h 22m 50.00s ; ObjectLatitude +51d 54' 50.00" ; LatOff 0.0 ; LonOff 0.0 ; PMODE Search ; SCANTime 180</a:t>
            </a:r>
            <a:br>
              <a:rPr lang="da">
                <a:solidFill>
                  <a:schemeClr val="lt1"/>
                </a:solidFill>
              </a:rPr>
            </a:br>
            <a:r>
              <a:rPr lang="da">
                <a:solidFill>
                  <a:schemeClr val="lt1"/>
                </a:solidFill>
              </a:rPr>
              <a:t>“””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we have the correct ephemeris? </a:t>
            </a:r>
            <a:endParaRPr/>
          </a:p>
        </p:txBody>
      </p:sp>
      <p:sp>
        <p:nvSpPr>
          <p:cNvPr id="372" name="Google Shape;372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Pulsar timing only!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If the ephemeris is wrong. The pulse in the folded archives will drift.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If you wish to update it, contact Jason.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3. Observing with Effelsberg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133" u="sng">
                <a:solidFill>
                  <a:schemeClr val="dk2"/>
                </a:solidFill>
              </a:rPr>
              <a:t>Steps for observing session</a:t>
            </a:r>
            <a:endParaRPr sz="2133" u="sng"/>
          </a:p>
        </p:txBody>
      </p:sp>
      <p:sp>
        <p:nvSpPr>
          <p:cNvPr id="383" name="Google Shape;383;p55"/>
          <p:cNvSpPr txBox="1"/>
          <p:nvPr>
            <p:ph idx="1" type="body"/>
          </p:nvPr>
        </p:nvSpPr>
        <p:spPr>
          <a:xfrm>
            <a:off x="311700" y="9956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a"/>
              <a:t>join `Mattermost for observing’: </a:t>
            </a:r>
            <a:r>
              <a:rPr b="1" lang="da"/>
              <a:t>Eff100mObs</a:t>
            </a:r>
            <a:r>
              <a:rPr lang="da"/>
              <a:t> (https://mattermost.mpifr-bonn.mpg.de/eff100mobs/channels/current-observations)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a"/>
              <a:t>on your day of observations, message </a:t>
            </a:r>
            <a:r>
              <a:rPr b="1" lang="da"/>
              <a:t>eff_operator</a:t>
            </a:r>
            <a:r>
              <a:rPr lang="da"/>
              <a:t> on Mattermost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da"/>
              <a:t>Introduce yourself ~30 min before observing, and say which project you will be observing for and when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7497" lvl="1" marL="914400" rtl="0" algn="l"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da"/>
              <a:t>ask for </a:t>
            </a:r>
            <a:r>
              <a:rPr b="1" lang="da"/>
              <a:t>obseff password</a:t>
            </a:r>
            <a:r>
              <a:rPr lang="da"/>
              <a:t> (so you can scp your schedule to </a:t>
            </a:r>
            <a:r>
              <a:rPr b="1" lang="da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obseff@observer8:/home/obseff/pulsar/Scripts/</a:t>
            </a:r>
            <a:r>
              <a:rPr lang="da"/>
              <a:t>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da"/>
              <a:t>or, if you have access to paf0, you can ssh from pulsar@paf0 (w.o. obseff password)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da"/>
              <a:t>ask eff_operator for </a:t>
            </a:r>
            <a:r>
              <a:rPr b="1" lang="da"/>
              <a:t>vpn password</a:t>
            </a:r>
            <a:r>
              <a:rPr lang="da"/>
              <a:t> (so you can access the interface/frontend)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da"/>
              <a:t>do not login to interface yet, because someone else may be observing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da"/>
              <a:t>Note you can tell the operator your </a:t>
            </a:r>
            <a:r>
              <a:rPr b="1" lang="da"/>
              <a:t>schedule name</a:t>
            </a:r>
            <a:r>
              <a:rPr lang="da"/>
              <a:t> and ask them to load your schedule and start observations for you.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da"/>
              <a:t>Usually, one wants to login to the </a:t>
            </a:r>
            <a:r>
              <a:rPr lang="da"/>
              <a:t>interface</a:t>
            </a:r>
            <a:r>
              <a:rPr lang="da"/>
              <a:t> themselves, so they can rearrange the sources in the observing queue if necessary. Sometimes weather </a:t>
            </a:r>
            <a:r>
              <a:rPr lang="da"/>
              <a:t>(or other problems)</a:t>
            </a:r>
            <a:r>
              <a:rPr lang="da"/>
              <a:t> causes delays and you need to adjust your schedule on-the-fly!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5"/>
          <p:cNvSpPr/>
          <p:nvPr/>
        </p:nvSpPr>
        <p:spPr>
          <a:xfrm>
            <a:off x="4260125" y="2022925"/>
            <a:ext cx="140700" cy="161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>
            <p:ph type="title"/>
          </p:nvPr>
        </p:nvSpPr>
        <p:spPr>
          <a:xfrm>
            <a:off x="311700" y="410000"/>
            <a:ext cx="85206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133" u="sng">
                <a:solidFill>
                  <a:schemeClr val="dk2"/>
                </a:solidFill>
              </a:rPr>
              <a:t>Load your schedule</a:t>
            </a:r>
            <a:endParaRPr sz="2133" u="sng"/>
          </a:p>
        </p:txBody>
      </p:sp>
      <p:sp>
        <p:nvSpPr>
          <p:cNvPr id="390" name="Google Shape;390;p56"/>
          <p:cNvSpPr txBox="1"/>
          <p:nvPr>
            <p:ph idx="1" type="body"/>
          </p:nvPr>
        </p:nvSpPr>
        <p:spPr>
          <a:xfrm>
            <a:off x="368975" y="9956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AutoNum type="arabicPeriod"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scp </a:t>
            </a: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&lt;your schedule&gt; obseff@observer8:/home/obseff/pulsar/Scripts/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AutoNum type="alphaLcPeriod"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operator will give the password to you if you ask nicely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AutoNum type="arabicPeriod"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Check if your schedule is loaded. Also can peruse other schedules.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ssh obseff@observer8 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cd </a:t>
            </a: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/home/obseff/pulsar/Scripts/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ls &lt;your schedule&gt;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>
            <p:ph type="title"/>
          </p:nvPr>
        </p:nvSpPr>
        <p:spPr>
          <a:xfrm>
            <a:off x="311700" y="410000"/>
            <a:ext cx="85206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133" u="sng">
                <a:solidFill>
                  <a:schemeClr val="dk2"/>
                </a:solidFill>
              </a:rPr>
              <a:t>Access interface (for loading schedule; start/stop observations; adjust observing queue)</a:t>
            </a:r>
            <a:r>
              <a:rPr lang="da" sz="2133">
                <a:solidFill>
                  <a:srgbClr val="FF00FF"/>
                </a:solidFill>
              </a:rPr>
              <a:t>*</a:t>
            </a:r>
            <a:endParaRPr sz="2133">
              <a:solidFill>
                <a:srgbClr val="FF00FF"/>
              </a:solidFill>
            </a:endParaRPr>
          </a:p>
        </p:txBody>
      </p:sp>
      <p:sp>
        <p:nvSpPr>
          <p:cNvPr id="396" name="Google Shape;396;p57"/>
          <p:cNvSpPr txBox="1"/>
          <p:nvPr>
            <p:ph idx="1" type="body"/>
          </p:nvPr>
        </p:nvSpPr>
        <p:spPr>
          <a:xfrm>
            <a:off x="311700" y="11673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use Turbo VNC (can also use VNC viewer) to access the observing interface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ssh connections below, substitute </a:t>
            </a:r>
            <a:r>
              <a:rPr b="1"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username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you will use </a:t>
            </a:r>
            <a:r>
              <a:rPr b="1"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portal password 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prompted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b="1" lang="da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VNC password provided by Effelsberg operator here! if you enter the wrong password too many times, you will be locked out for 30 min.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main screens: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-X -f -N -L 5931:observer8:5931 username</a:t>
            </a:r>
            <a:r>
              <a:rPr lang="da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@portal.mpifr-bonn.mpg.de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-X -f -N -L 5921:observer8:5921 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username</a:t>
            </a:r>
            <a:r>
              <a:rPr lang="da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@portal.mpifr-bonn.mpg.de</a:t>
            </a:r>
            <a:b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 sz="1000">
                <a:solidFill>
                  <a:srgbClr val="FF00FF"/>
                </a:solidFill>
              </a:rPr>
              <a:t>*</a:t>
            </a:r>
            <a:r>
              <a:rPr lang="da" sz="1000"/>
              <a:t>again, the operator can load schedule for you, and start your session</a:t>
            </a:r>
            <a:endParaRPr sz="1000"/>
          </a:p>
        </p:txBody>
      </p:sp>
      <p:pic>
        <p:nvPicPr>
          <p:cNvPr id="397" name="Google Shape;39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725" y="2675850"/>
            <a:ext cx="3948000" cy="21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type="title"/>
          </p:nvPr>
        </p:nvSpPr>
        <p:spPr>
          <a:xfrm>
            <a:off x="311700" y="410000"/>
            <a:ext cx="85206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133" u="sng">
                <a:solidFill>
                  <a:schemeClr val="dk2"/>
                </a:solidFill>
              </a:rPr>
              <a:t>Access interface (for loading schedule; start/stop observations; adjust observing queue)</a:t>
            </a:r>
            <a:r>
              <a:rPr lang="da" sz="2133">
                <a:solidFill>
                  <a:srgbClr val="FF00FF"/>
                </a:solidFill>
              </a:rPr>
              <a:t>*</a:t>
            </a:r>
            <a:endParaRPr sz="2133">
              <a:solidFill>
                <a:srgbClr val="FF00FF"/>
              </a:solidFill>
            </a:endParaRPr>
          </a:p>
        </p:txBody>
      </p: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311700" y="11673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use Turbo VNC (can also use VNC viewer) to access the observing interface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ssh connections below, substitute </a:t>
            </a:r>
            <a:r>
              <a:rPr b="1"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username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you will use </a:t>
            </a:r>
            <a:r>
              <a:rPr b="1"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portal password 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prompted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</a:pPr>
            <a:r>
              <a:rPr b="1" lang="da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VNC password provided by Effelsberg operator here! if you enter the wrong password too many times, you will be locked out for 30 min.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main screens: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-X -f -N -L 5931:observer8:5931 username</a:t>
            </a:r>
            <a:r>
              <a:rPr lang="da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@portal.mpifr-bonn.mpg.de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-X -f -N -L 5921:observer8:5921 username</a:t>
            </a:r>
            <a:r>
              <a:rPr lang="da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@portal.mpifr-bonn.mpg.de</a:t>
            </a:r>
            <a:b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a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 sz="1000">
                <a:solidFill>
                  <a:srgbClr val="FF00FF"/>
                </a:solidFill>
              </a:rPr>
              <a:t>*</a:t>
            </a:r>
            <a:r>
              <a:rPr lang="da" sz="1000"/>
              <a:t>again, the operator can load schedule for you, and start your session</a:t>
            </a:r>
            <a:endParaRPr sz="1000"/>
          </a:p>
        </p:txBody>
      </p:sp>
      <p:pic>
        <p:nvPicPr>
          <p:cNvPr id="404" name="Google Shape;404;p58"/>
          <p:cNvPicPr preferRelativeResize="0"/>
          <p:nvPr/>
        </p:nvPicPr>
        <p:blipFill rotWithShape="1">
          <a:blip r:embed="rId5">
            <a:alphaModFix/>
          </a:blip>
          <a:srcRect b="0" l="0" r="45352" t="0"/>
          <a:stretch/>
        </p:blipFill>
        <p:spPr>
          <a:xfrm>
            <a:off x="5263200" y="2290225"/>
            <a:ext cx="2459750" cy="26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>
            <p:ph type="title"/>
          </p:nvPr>
        </p:nvSpPr>
        <p:spPr>
          <a:xfrm>
            <a:off x="311700" y="410000"/>
            <a:ext cx="85206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133" u="sng">
                <a:solidFill>
                  <a:schemeClr val="dk2"/>
                </a:solidFill>
              </a:rPr>
              <a:t>Useful links</a:t>
            </a:r>
            <a:endParaRPr sz="2133" u="sng"/>
          </a:p>
        </p:txBody>
      </p:sp>
      <p:sp>
        <p:nvSpPr>
          <p:cNvPr id="410" name="Google Shape;410;p59"/>
          <p:cNvSpPr txBox="1"/>
          <p:nvPr>
            <p:ph idx="1" type="body"/>
          </p:nvPr>
        </p:nvSpPr>
        <p:spPr>
          <a:xfrm>
            <a:off x="368975" y="9956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da" sz="5600">
                <a:solidFill>
                  <a:srgbClr val="3F4350"/>
                </a:solidFill>
                <a:latin typeface="Arial"/>
                <a:ea typeface="Arial"/>
                <a:cs typeface="Arial"/>
                <a:sym typeface="Arial"/>
              </a:rPr>
              <a:t>disk quota for data product can be check </a:t>
            </a:r>
            <a:r>
              <a:rPr lang="da" sz="5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da" sz="5600">
                <a:solidFill>
                  <a:srgbClr val="3F4350"/>
                </a:solidFill>
                <a:latin typeface="Arial"/>
                <a:ea typeface="Arial"/>
                <a:cs typeface="Arial"/>
                <a:sym typeface="Arial"/>
              </a:rPr>
              <a:t>, for example baseband product</a:t>
            </a:r>
            <a:endParaRPr sz="5600">
              <a:solidFill>
                <a:srgbClr val="3F43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3F43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current schedules:  </a:t>
            </a:r>
            <a:r>
              <a:rPr lang="da" sz="5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https://eff100mwiki.mpifr-bonn.mpg.de/doku.php?id=schedules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the EDD Dashboard (must setup proxy server access with Firefox): </a:t>
            </a:r>
            <a:r>
              <a:rPr lang="da" sz="5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http://134.104.74.49:3000/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i="1"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terminal: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-L 3000:eddinfra0:3000 &lt;</a:t>
            </a:r>
            <a:r>
              <a:rPr lang="da" sz="5600">
                <a:solidFill>
                  <a:srgbClr val="386FE5"/>
                </a:solidFill>
                <a:latin typeface="Arial"/>
                <a:ea typeface="Arial"/>
                <a:cs typeface="Arial"/>
                <a:sym typeface="Arial"/>
              </a:rPr>
              <a:t>username&gt;@portal.mpifr-bonn.mpg.de</a:t>
            </a:r>
            <a:endParaRPr sz="5600">
              <a:solidFill>
                <a:srgbClr val="386FE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386FE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 browser link</a:t>
            </a: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5600">
                <a:solidFill>
                  <a:srgbClr val="386FE5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http://localhost:3000/?orgId=1&amp;refresh=5s</a:t>
            </a:r>
            <a:r>
              <a:rPr lang="da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5850" y="1770025"/>
            <a:ext cx="1909875" cy="20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4. Data Reduction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Where is my data?</a:t>
            </a:r>
            <a:endParaRPr/>
          </a:p>
        </p:txBody>
      </p:sp>
      <p:sp>
        <p:nvSpPr>
          <p:cNvPr id="422" name="Google Shape;422;p6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Raw data files:</a:t>
            </a:r>
            <a:br>
              <a:rPr lang="da"/>
            </a:br>
            <a:r>
              <a:rPr lang="da"/>
              <a:t>‘/beegfsEDD/EDD_pipeline_data/production/pipeline_data/’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Visible from the eddinfra1 machine (you need access from Uwe Bach)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Some data is automatically transferred to MPIfR servers.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E.g. pulsar timing:</a:t>
            </a:r>
            <a:br>
              <a:rPr lang="da"/>
            </a:br>
            <a:r>
              <a:rPr lang="da"/>
              <a:t>‘/fpra/comiss/01/EDD_STAGING_AREA’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Effelsberg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229875"/>
            <a:ext cx="4377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Start of operations: 1972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D</a:t>
            </a:r>
            <a:r>
              <a:rPr lang="da"/>
              <a:t>ish diameter: </a:t>
            </a:r>
            <a:r>
              <a:rPr lang="da"/>
              <a:t>100 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Ap</a:t>
            </a:r>
            <a:r>
              <a:rPr lang="da"/>
              <a:t>erture: 7.854 m</a:t>
            </a:r>
            <a:r>
              <a:rPr baseline="30000" lang="da"/>
              <a:t>2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Panels: 2.352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Surface accuracy: &lt; 0.5 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Weight: 3.200 tonnes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Operational frequencies: 0.3-96 GHz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da">
                <a:solidFill>
                  <a:srgbClr val="FF0000"/>
                </a:solidFill>
              </a:rPr>
              <a:t>Slew speed: 16</a:t>
            </a:r>
            <a:r>
              <a:rPr baseline="30000" lang="da">
                <a:solidFill>
                  <a:srgbClr val="FF0000"/>
                </a:solidFill>
              </a:rPr>
              <a:t>o</a:t>
            </a:r>
            <a:r>
              <a:rPr lang="da">
                <a:solidFill>
                  <a:srgbClr val="FF0000"/>
                </a:solidFill>
              </a:rPr>
              <a:t>/min (tilt) 30</a:t>
            </a:r>
            <a:r>
              <a:rPr baseline="30000" lang="da">
                <a:solidFill>
                  <a:srgbClr val="FF0000"/>
                </a:solidFill>
              </a:rPr>
              <a:t>o</a:t>
            </a:r>
            <a:r>
              <a:rPr lang="da">
                <a:solidFill>
                  <a:srgbClr val="FF0000"/>
                </a:solidFill>
              </a:rPr>
              <a:t>/min (rotation)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da">
                <a:solidFill>
                  <a:srgbClr val="FF0000"/>
                </a:solidFill>
              </a:rPr>
              <a:t>Pointing accuracy: 10’’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738" y="1355563"/>
            <a:ext cx="4143375" cy="2333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Exercises</a:t>
            </a:r>
            <a:endParaRPr/>
          </a:p>
        </p:txBody>
      </p:sp>
      <p:sp>
        <p:nvSpPr>
          <p:cNvPr id="428" name="Google Shape;428;p62"/>
          <p:cNvSpPr txBox="1"/>
          <p:nvPr>
            <p:ph idx="1" type="body"/>
          </p:nvPr>
        </p:nvSpPr>
        <p:spPr>
          <a:xfrm>
            <a:off x="92625" y="9441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Go to: ‘/homes/jjawor/FUNDI_tutorial’</a:t>
            </a:r>
            <a:br>
              <a:rPr lang="da"/>
            </a:br>
            <a:r>
              <a:rPr lang="da"/>
              <a:t>There, you will find a bunch of schedules and some software</a:t>
            </a:r>
            <a:br>
              <a:rPr lang="da"/>
            </a:br>
            <a:r>
              <a:rPr lang="da"/>
              <a:t>`singularity shell -B /fpra -B /homes singularity/pipeline_cg3`</a:t>
            </a:r>
            <a:br>
              <a:rPr lang="da"/>
            </a:br>
            <a:r>
              <a:rPr lang="da"/>
              <a:t>`pip install software/pyriseset3`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Go to the ATNF catalogue: </a:t>
            </a:r>
            <a:r>
              <a:rPr lang="da" u="sng">
                <a:solidFill>
                  <a:schemeClr val="hlink"/>
                </a:solidFill>
                <a:hlinkClick r:id="rId3"/>
              </a:rPr>
              <a:t>https://www.atnf.csiro.au/research/pulsar/psrcat/</a:t>
            </a:r>
            <a:br>
              <a:rPr lang="da"/>
            </a:br>
            <a:r>
              <a:rPr lang="da"/>
              <a:t>Pick a couple of pulsars that you want to observe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Using pyriseset3 or astropy, check if your pulsars are on the sky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Make sure that your pulsars have a flux density high enough to be seen by Effelsberg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Create a schedule for your pulsars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Include a flux-calibrator source and polcal-diode observations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Observation details</a:t>
            </a:r>
            <a:endParaRPr/>
          </a:p>
        </p:txBody>
      </p:sp>
      <p:sp>
        <p:nvSpPr>
          <p:cNvPr id="434" name="Google Shape;434;p63"/>
          <p:cNvSpPr txBox="1"/>
          <p:nvPr>
            <p:ph idx="1" type="body"/>
          </p:nvPr>
        </p:nvSpPr>
        <p:spPr>
          <a:xfrm>
            <a:off x="311700" y="1017800"/>
            <a:ext cx="8704800" cy="32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UTC-start = 15.30.00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UTC-end = 16.00.00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Date = 2025/02/13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Receiver = P170 (UBB) - </a:t>
            </a:r>
            <a:r>
              <a:rPr lang="da" u="sng">
                <a:solidFill>
                  <a:schemeClr val="hlink"/>
                </a:solidFill>
                <a:hlinkClick r:id="rId3"/>
              </a:rPr>
              <a:t>https://eff100mwiki.mpifr-bonn.mpg.de/doku.php?id=information_for_astronomers:rx_list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Effelsberg location - </a:t>
            </a:r>
            <a:r>
              <a:rPr lang="da" u="sng">
                <a:solidFill>
                  <a:schemeClr val="hlink"/>
                </a:solidFill>
                <a:hlinkClick r:id="rId4"/>
              </a:rPr>
              <a:t>https://eff100mwiki.mpifr-bonn.mpg.de/doku.php?id=information_for_astronomers:user_guide:antenna</a:t>
            </a:r>
            <a:r>
              <a:rPr lang="da"/>
              <a:t>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5. Links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Links</a:t>
            </a:r>
            <a:endParaRPr/>
          </a:p>
        </p:txBody>
      </p:sp>
      <p:sp>
        <p:nvSpPr>
          <p:cNvPr id="445" name="Google Shape;445;p65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General information: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500"/>
              <a:t>Effelsberg wiki - </a:t>
            </a:r>
            <a:r>
              <a:rPr lang="da" sz="1500" u="sng">
                <a:solidFill>
                  <a:schemeClr val="hlink"/>
                </a:solidFill>
                <a:hlinkClick r:id="rId3"/>
              </a:rPr>
              <a:t>https://eff100mwiki.mpifr-bonn.mpg.de/doku.php?id=start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500"/>
              <a:t>Observation Channel - </a:t>
            </a:r>
            <a:r>
              <a:rPr lang="da" sz="1500" u="sng">
                <a:solidFill>
                  <a:schemeClr val="hlink"/>
                </a:solidFill>
                <a:hlinkClick r:id="rId4"/>
              </a:rPr>
              <a:t>https://mattermost.mpifr-bonn.mpg.de/eff100mobs/channels/town-square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/>
              <a:t>Theory: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400"/>
              <a:t>J.D. Kraus: “Radio Astronomy”, 1986, Cygnus-Quasar-Books, Powel OH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400"/>
              <a:t>K. Roholfs &amp; T.L. Wilson: “Tools of Radio Astronomy”, 1996, Springer-Verlag, Berlin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400"/>
              <a:t>J.W.M Baars: “The paraboloidal reflector antenna in radio astronomy and communication: theory and practice”, 2007, Springer, New York</a:t>
            </a:r>
            <a:endParaRPr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6"/>
          <p:cNvSpPr txBox="1"/>
          <p:nvPr>
            <p:ph type="title"/>
          </p:nvPr>
        </p:nvSpPr>
        <p:spPr>
          <a:xfrm>
            <a:off x="311700" y="95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Links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61925" y="601225"/>
            <a:ext cx="8520600" cy="44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Schedules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EDD repo - </a:t>
            </a:r>
            <a:r>
              <a:rPr lang="da" sz="1600" u="sng">
                <a:solidFill>
                  <a:schemeClr val="hlink"/>
                </a:solidFill>
                <a:hlinkClick r:id="rId3"/>
              </a:rPr>
              <a:t>https://gitlab.mpcdf.mpg.de/mpifr-bdg/edd_provisioning_effelsberg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pyriseset3 - https://gitlab1.mpifr-bonn.mpg.de/jjawor/pyriseset3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astropy - https://www.astropy.org/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/>
              <a:t>Observation: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VNC software - </a:t>
            </a:r>
            <a:r>
              <a:rPr lang="da" sz="1600" u="sng">
                <a:solidFill>
                  <a:schemeClr val="hlink"/>
                </a:solidFill>
                <a:hlinkClick r:id="rId4"/>
              </a:rPr>
              <a:t>https://www.realvnc.com/en/connect/download/viewer/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Mattermost channel - </a:t>
            </a:r>
            <a:r>
              <a:rPr lang="da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https://mattermost.mpifr-bonn.mpg.de/eff100mobs/channels/current-observations</a:t>
            </a:r>
            <a:r>
              <a:rPr lang="da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 u="sng"/>
              <a:t>VNC tunnel ports:</a:t>
            </a:r>
            <a:br>
              <a:rPr lang="da" sz="1600" u="sng"/>
            </a:br>
            <a:r>
              <a:rPr lang="da" sz="1600"/>
              <a:t>ssh -X -f -N -L 5931:observer8:5931 username@portal.mpifr-bonn.mpg.de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ssh -X -f -N -L 5921:observer8:5921 userna</a:t>
            </a:r>
            <a:r>
              <a:rPr lang="da" sz="1600" u="sng"/>
              <a:t>me@portal.mpifr-bonn.mpg.de</a:t>
            </a:r>
            <a:endParaRPr sz="16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600"/>
              <a:t>ssh -L 3000:eddinfra0:3000</a:t>
            </a:r>
            <a:endParaRPr sz="1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Links</a:t>
            </a:r>
            <a:endParaRPr/>
          </a:p>
        </p:txBody>
      </p:sp>
      <p:sp>
        <p:nvSpPr>
          <p:cNvPr id="457" name="Google Shape;457;p6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Data Reduction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psrchive (timing) - </a:t>
            </a:r>
            <a:r>
              <a:rPr lang="da" sz="1600" u="sng">
                <a:solidFill>
                  <a:schemeClr val="hlink"/>
                </a:solidFill>
                <a:hlinkClick r:id="rId3"/>
              </a:rPr>
              <a:t>https://psrchive.sourceforge.net/</a:t>
            </a:r>
            <a:r>
              <a:rPr lang="da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coastguard3 (timing) -</a:t>
            </a:r>
            <a:r>
              <a:rPr lang="da" sz="1600" u="sng">
                <a:solidFill>
                  <a:schemeClr val="hlink"/>
                </a:solidFill>
                <a:hlinkClick r:id="rId4"/>
              </a:rPr>
              <a:t>https://gitlab1.mpifr-bonn.mpg.de/jjawor/coastguard3</a:t>
            </a:r>
            <a:r>
              <a:rPr lang="da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pulsarx (pulsar searches) - </a:t>
            </a:r>
            <a:r>
              <a:rPr lang="da" sz="1600" u="sng">
                <a:solidFill>
                  <a:schemeClr val="hlink"/>
                </a:solidFill>
                <a:hlinkClick r:id="rId5"/>
              </a:rPr>
              <a:t>https://github.com/ypmen/PulsarX</a:t>
            </a:r>
            <a:r>
              <a:rPr lang="da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1600"/>
              <a:t>transientx (transient searches) - </a:t>
            </a:r>
            <a:r>
              <a:rPr lang="da" sz="1600" u="sng">
                <a:solidFill>
                  <a:schemeClr val="hlink"/>
                </a:solidFill>
                <a:hlinkClick r:id="rId6"/>
              </a:rPr>
              <a:t>https://github.com/ypmen/TransientX</a:t>
            </a:r>
            <a:r>
              <a:rPr lang="da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The fundamentals of a radio-telescope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229875"/>
            <a:ext cx="8520600" cy="11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A radio telescope detects free EM radiation in the radio regime; turns them into an </a:t>
            </a:r>
            <a:r>
              <a:rPr lang="da"/>
              <a:t>electrical</a:t>
            </a:r>
            <a:r>
              <a:rPr lang="da"/>
              <a:t> signal, </a:t>
            </a:r>
            <a:r>
              <a:rPr lang="da"/>
              <a:t>which is then amplified, processed and finally saved in some form.</a:t>
            </a:r>
            <a:r>
              <a:rPr lang="da" sz="958"/>
              <a:t> (</a:t>
            </a:r>
            <a:r>
              <a:rPr lang="da" sz="958">
                <a:solidFill>
                  <a:srgbClr val="3F4350"/>
                </a:solidFill>
                <a:latin typeface="Arial"/>
                <a:ea typeface="Arial"/>
                <a:cs typeface="Arial"/>
                <a:sym typeface="Arial"/>
              </a:rPr>
              <a:t>check out Mary's lecture on Thursday “How radio telescopes work”</a:t>
            </a:r>
            <a:r>
              <a:rPr lang="da" sz="958"/>
              <a:t>)</a:t>
            </a:r>
            <a:endParaRPr sz="958"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25" y="2334100"/>
            <a:ext cx="5236915" cy="24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165" y="2241175"/>
            <a:ext cx="3471760" cy="23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From EM wave to a file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Dish - Focuses EM waves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Receiver</a:t>
            </a:r>
            <a:r>
              <a:rPr lang="da"/>
              <a:t> - Converts free EM into AC 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Amplifier - Amplifies the current (LNA)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Mix signal down to baseband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Filter unwanted 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Turn analogue signal into digital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Process digital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Store digital signal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10918" r="14348" t="0"/>
          <a:stretch/>
        </p:blipFill>
        <p:spPr>
          <a:xfrm>
            <a:off x="4677950" y="1337900"/>
            <a:ext cx="4196551" cy="23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5930125" y="37446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" sz="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Ransom &amp; Condon, fig 3.39</a:t>
            </a:r>
            <a:endParaRPr sz="700">
              <a:solidFill>
                <a:srgbClr val="FF0000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11700" y="1268925"/>
            <a:ext cx="4137600" cy="16179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278250" y="2256225"/>
            <a:ext cx="4220400" cy="12372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278250" y="3493425"/>
            <a:ext cx="4220400" cy="1034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377050" y="249950"/>
            <a:ext cx="13242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endParaRPr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IF system</a:t>
            </a:r>
            <a:endParaRPr sz="18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Why do I care?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29875"/>
            <a:ext cx="8520600" cy="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To </a:t>
            </a:r>
            <a:r>
              <a:rPr lang="da"/>
              <a:t>successfully</a:t>
            </a:r>
            <a:r>
              <a:rPr lang="da"/>
              <a:t> observe a source, you need to understand what your telescope is capable of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87600" y="1786750"/>
            <a:ext cx="85206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Sensitivity vs. source flux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Gain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Beam size vs. source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Confusion limits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Emission bandwidth vs. receiver bandwidth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System noise (noise limits)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Time resolution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Effelsberg </a:t>
            </a:r>
            <a:r>
              <a:rPr lang="da"/>
              <a:t>Receivers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939500"/>
            <a:ext cx="4260300" cy="9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Primary focus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Secondary focus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35" y="1753375"/>
            <a:ext cx="3229025" cy="29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777" y="977625"/>
            <a:ext cx="2813250" cy="37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7735" y="315325"/>
            <a:ext cx="4178455" cy="298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